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311" r:id="rId4"/>
    <p:sldId id="310" r:id="rId5"/>
    <p:sldId id="304" r:id="rId6"/>
    <p:sldId id="313" r:id="rId7"/>
    <p:sldId id="307" r:id="rId8"/>
    <p:sldId id="314" r:id="rId9"/>
    <p:sldId id="30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U Passata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9E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85816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fld id="{4A457A7B-EF3B-413E-81A0-DF77F79BE88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fld id="{3449DD73-B637-47B5-BA14-F04A1EFD13E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4A61D-573E-4524-8E4D-FFDE53D04598}" type="slidenum">
              <a:rPr lang="en-US" smtClean="0">
                <a:latin typeface="AU Passata"/>
                <a:cs typeface="Arial" charset="0"/>
              </a:rPr>
              <a:pPr/>
              <a:t>1</a:t>
            </a:fld>
            <a:endParaRPr lang="en-US" smtClean="0">
              <a:latin typeface="AU Passata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>
              <a:latin typeface="AU Passat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5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da-DK" dirty="0">
                <a:latin typeface="AU Passata" pitchFamily="34" charset="0"/>
                <a:cs typeface="+mn-cs"/>
              </a:endParaRPr>
            </a:p>
          </p:txBody>
        </p:sp>
        <p:sp>
          <p:nvSpPr>
            <p:cNvPr id="6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da-DK" dirty="0">
                <a:latin typeface="AU Passata" pitchFamily="34" charset="0"/>
                <a:cs typeface="+mn-cs"/>
              </a:endParaRPr>
            </a:p>
          </p:txBody>
        </p:sp>
      </p:grpSp>
      <p:sp>
        <p:nvSpPr>
          <p:cNvPr id="7" name="bmkFldMainEntity"/>
          <p:cNvSpPr txBox="1">
            <a:spLocks noChangeArrowheads="1"/>
          </p:cNvSpPr>
          <p:nvPr/>
        </p:nvSpPr>
        <p:spPr bwMode="auto">
          <a:xfrm>
            <a:off x="1071563" y="285750"/>
            <a:ext cx="2041525" cy="32543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b="1">
                <a:solidFill>
                  <a:schemeClr val="bg1"/>
                </a:solidFill>
                <a:latin typeface="Arial" charset="0"/>
                <a:cs typeface="+mn-cs"/>
              </a:rPr>
              <a:t>AARHUS UNIVERSITY</a:t>
            </a:r>
          </a:p>
        </p:txBody>
      </p:sp>
      <p:sp>
        <p:nvSpPr>
          <p:cNvPr id="8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dirty="0">
              <a:solidFill>
                <a:schemeClr val="bg1"/>
              </a:solidFill>
              <a:latin typeface="AU Passata" pitchFamily="34" charset="0"/>
              <a:cs typeface="+mn-cs"/>
            </a:endParaRPr>
          </a:p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endParaRPr lang="en-US" sz="800" dirty="0">
              <a:solidFill>
                <a:schemeClr val="bg1"/>
              </a:solidFill>
              <a:latin typeface="AU Passata" pitchFamily="34" charset="0"/>
              <a:cs typeface="+mn-cs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  <a:cs typeface="+mn-c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3850" y="61341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400" b="1">
                <a:solidFill>
                  <a:schemeClr val="accent1"/>
                </a:solidFill>
                <a:latin typeface="AU Peto" pitchFamily="82" charset="0"/>
                <a:cs typeface="+mn-cs"/>
              </a:rPr>
              <a:t>CFA</a:t>
            </a:r>
          </a:p>
        </p:txBody>
      </p:sp>
      <p:sp>
        <p:nvSpPr>
          <p:cNvPr id="11" name="bmkFldMainEntity"/>
          <p:cNvSpPr txBox="1">
            <a:spLocks noChangeArrowheads="1"/>
          </p:cNvSpPr>
          <p:nvPr/>
        </p:nvSpPr>
        <p:spPr bwMode="auto">
          <a:xfrm>
            <a:off x="1403350" y="6237288"/>
            <a:ext cx="3529013" cy="2857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>
                <a:solidFill>
                  <a:schemeClr val="accent1"/>
                </a:solidFill>
                <a:latin typeface="Arial" charset="0"/>
                <a:cs typeface="+mn-cs"/>
              </a:rPr>
              <a:t>Centre for Studies in Research and Research Policy</a:t>
            </a:r>
          </a:p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>
                <a:solidFill>
                  <a:schemeClr val="accent1"/>
                </a:solidFill>
                <a:latin typeface="Arial" charset="0"/>
                <a:cs typeface="+mn-cs"/>
              </a:rPr>
              <a:t>Faculty of Social Sciences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DE03-2FA4-450C-A3FD-68E763C4F5D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75438" y="1619250"/>
            <a:ext cx="2105025" cy="4554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58775" y="1619250"/>
            <a:ext cx="6164263" cy="4554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97A5-7DE5-4D76-BE98-A683FE2E111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94E1-BB9B-4175-AE92-70FE2DAD0173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59E9-52E2-4DF3-87A5-10B73F0FB93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4EB9-9B80-4F8A-A360-04CCCD5F0E47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B77A-62DC-43D2-86D4-010BE37D53B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EC58-6A5D-48E3-A71F-CD1311D0C323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C93B-6375-49C0-B441-E63A839BE1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2C16-0BA8-4DEE-AFDE-9680F344BA52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BA72-2E0F-44BB-A3DE-B40F67CEEF3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48F3-A78D-4998-9AD8-1BB5CF4D357B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4882-19BF-464B-B735-5957D273EB4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140CE-F5EA-464A-934B-47C30FE89EFC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37F4-3E9A-4D85-BECF-3D44A522CF5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9D63-D895-4BBA-B876-877A352F6293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80272-0BC0-4725-A7C9-0C6B979FBF3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3F0D-AAFA-47FF-9A78-A1743CA9A503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7F9A-0D32-45E9-8FDB-89E95715949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72375" y="214313"/>
            <a:ext cx="1223963" cy="71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786313" y="214313"/>
            <a:ext cx="2627312" cy="71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  <a:cs typeface="+mn-cs"/>
            </a:endParaRPr>
          </a:p>
        </p:txBody>
      </p:sp>
      <p:grpSp>
        <p:nvGrpSpPr>
          <p:cNvPr id="6" name="Group 21"/>
          <p:cNvGrpSpPr>
            <a:grpSpLocks noChangeAspect="1"/>
          </p:cNvGrpSpPr>
          <p:nvPr/>
        </p:nvGrpSpPr>
        <p:grpSpPr bwMode="auto">
          <a:xfrm>
            <a:off x="357188" y="142875"/>
            <a:ext cx="590550" cy="295275"/>
            <a:chOff x="454" y="227"/>
            <a:chExt cx="384" cy="192"/>
          </a:xfrm>
        </p:grpSpPr>
        <p:sp>
          <p:nvSpPr>
            <p:cNvPr id="7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da-DK" dirty="0">
                <a:latin typeface="AU Passata" pitchFamily="34" charset="0"/>
                <a:cs typeface="+mn-cs"/>
              </a:endParaRPr>
            </a:p>
          </p:txBody>
        </p:sp>
        <p:sp>
          <p:nvSpPr>
            <p:cNvPr id="8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da-DK" dirty="0">
                <a:latin typeface="AU Passata" pitchFamily="34" charset="0"/>
                <a:cs typeface="+mn-cs"/>
              </a:endParaRPr>
            </a:p>
          </p:txBody>
        </p:sp>
      </p:grpSp>
      <p:sp>
        <p:nvSpPr>
          <p:cNvPr id="9" name="bmkFld2MainEntity"/>
          <p:cNvSpPr txBox="1">
            <a:spLocks noChangeArrowheads="1"/>
          </p:cNvSpPr>
          <p:nvPr/>
        </p:nvSpPr>
        <p:spPr bwMode="auto">
          <a:xfrm>
            <a:off x="1071563" y="214313"/>
            <a:ext cx="2041525" cy="2540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 b="1">
                <a:solidFill>
                  <a:schemeClr val="bg2"/>
                </a:solidFill>
                <a:latin typeface="Arial" charset="0"/>
                <a:cs typeface="+mn-cs"/>
              </a:rPr>
              <a:t>AARHUS UNIVERSITY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7708900" y="5111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  <a:cs typeface="+mn-cs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23850" y="61341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400" b="1">
                <a:solidFill>
                  <a:schemeClr val="bg2"/>
                </a:solidFill>
                <a:latin typeface="AU Peto" pitchFamily="82" charset="0"/>
                <a:cs typeface="+mn-cs"/>
              </a:rPr>
              <a:t>CFA</a:t>
            </a:r>
          </a:p>
        </p:txBody>
      </p:sp>
      <p:sp>
        <p:nvSpPr>
          <p:cNvPr id="12" name="bmkFldMainEntity"/>
          <p:cNvSpPr txBox="1">
            <a:spLocks noChangeArrowheads="1"/>
          </p:cNvSpPr>
          <p:nvPr/>
        </p:nvSpPr>
        <p:spPr bwMode="auto">
          <a:xfrm>
            <a:off x="1403350" y="6237288"/>
            <a:ext cx="3529013" cy="2857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>
                <a:solidFill>
                  <a:schemeClr val="bg2"/>
                </a:solidFill>
                <a:latin typeface="Arial" charset="0"/>
                <a:cs typeface="+mn-cs"/>
              </a:rPr>
              <a:t>Centre for Studies in Research and Research Policy</a:t>
            </a:r>
          </a:p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100">
                <a:solidFill>
                  <a:schemeClr val="bg2"/>
                </a:solidFill>
                <a:latin typeface="Arial" charset="0"/>
                <a:cs typeface="+mn-cs"/>
              </a:rPr>
              <a:t>Faculty of Social Sciences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3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76AACE-B51E-441A-9915-A9771DCE106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0230-FB66-4893-B124-C3B8CFC7D2AA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EDEFB-984F-405A-967C-47E90C12B1D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D043-97C7-4FED-BB49-360F621336B8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A10AE-3EF0-4CC3-9078-8AAEC20CF02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C587-D22B-4E20-9B9A-687F0343B7C9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89B05-8A24-41D0-9834-D8975D1B330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F0B2-4839-4174-8FA4-CEB5F1A48A0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7DDC0-78C8-4472-ACDE-B8BC6D1ADE8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4421-1C33-4342-BBED-B3FA0C86314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BB9D-574F-450E-803E-3FABE50EE1B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FD540-5CD9-4F63-B495-3DCCABCA19E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600E2-2269-4475-9867-058F85B59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8679D-44E3-4028-88C7-02385A32962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19250"/>
            <a:ext cx="842168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935288"/>
            <a:ext cx="8421688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3688" y="642937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>
                <a:solidFill>
                  <a:schemeClr val="bg2"/>
                </a:solidFill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fld id="{6A4EAC62-D9BF-411A-B9DA-96C2BEADD1F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72375" y="214313"/>
            <a:ext cx="1223963" cy="71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  <a:cs typeface="+mn-cs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786313" y="214313"/>
            <a:ext cx="2627312" cy="71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  <a:cs typeface="+mn-cs"/>
            </a:endParaRPr>
          </a:p>
        </p:txBody>
      </p:sp>
      <p:grpSp>
        <p:nvGrpSpPr>
          <p:cNvPr id="1031" name="Group 21"/>
          <p:cNvGrpSpPr>
            <a:grpSpLocks noChangeAspect="1"/>
          </p:cNvGrpSpPr>
          <p:nvPr/>
        </p:nvGrpSpPr>
        <p:grpSpPr bwMode="auto">
          <a:xfrm>
            <a:off x="357188" y="1428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da-DK" dirty="0">
                <a:latin typeface="AU Passata" pitchFamily="34" charset="0"/>
                <a:cs typeface="+mn-cs"/>
              </a:endParaRPr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ts val="3600"/>
                </a:lnSpc>
                <a:buFont typeface="AU Passata" pitchFamily="34" charset="0"/>
                <a:buNone/>
                <a:defRPr/>
              </a:pPr>
              <a:endParaRPr lang="da-DK" dirty="0">
                <a:latin typeface="AU Passata" pitchFamily="34" charset="0"/>
                <a:cs typeface="+mn-cs"/>
              </a:endParaRPr>
            </a:p>
          </p:txBody>
        </p:sp>
      </p:grp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071563" y="214313"/>
            <a:ext cx="2041525" cy="2540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000" dirty="0">
                <a:solidFill>
                  <a:schemeClr val="bg2"/>
                </a:solidFill>
                <a:latin typeface="Arial" pitchFamily="34" charset="0"/>
                <a:cs typeface="+mn-cs"/>
              </a:rPr>
              <a:t>AARHUS UNIVERSITY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7708900" y="5111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dirty="0">
              <a:latin typeface="AU Passata" pitchFamily="34" charset="0"/>
              <a:cs typeface="+mn-cs"/>
            </a:endParaRPr>
          </a:p>
        </p:txBody>
      </p:sp>
      <p:sp>
        <p:nvSpPr>
          <p:cNvPr id="16" name="bmkFldMainEntity"/>
          <p:cNvSpPr txBox="1">
            <a:spLocks noChangeArrowheads="1"/>
          </p:cNvSpPr>
          <p:nvPr/>
        </p:nvSpPr>
        <p:spPr bwMode="auto">
          <a:xfrm>
            <a:off x="1403350" y="6237288"/>
            <a:ext cx="3529013" cy="28575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200">
                <a:solidFill>
                  <a:schemeClr val="accent1"/>
                </a:solidFill>
                <a:latin typeface="AU Passata" pitchFamily="34" charset="0"/>
                <a:cs typeface="+mn-cs"/>
              </a:rPr>
              <a:t>Centre for Studies in Research and Research Policy</a:t>
            </a:r>
          </a:p>
          <a:p>
            <a:pPr>
              <a:lnSpc>
                <a:spcPct val="95000"/>
              </a:lnSpc>
              <a:buFont typeface="AU Passata" pitchFamily="34" charset="0"/>
              <a:buNone/>
              <a:defRPr/>
            </a:pPr>
            <a:r>
              <a:rPr lang="en-US" sz="1200">
                <a:solidFill>
                  <a:schemeClr val="accent1"/>
                </a:solidFill>
                <a:latin typeface="AU Passata" pitchFamily="34" charset="0"/>
                <a:cs typeface="+mn-cs"/>
              </a:rPr>
              <a:t>Faculty of Social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hdr="0" ftr="0" dt="0"/>
  <p:txStyles>
    <p:titleStyle>
      <a:lvl1pPr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2pPr>
      <a:lvl3pPr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3pPr>
      <a:lvl4pPr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4pPr>
      <a:lvl5pPr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fontAlgn="base">
        <a:lnSpc>
          <a:spcPts val="2100"/>
        </a:lnSpc>
        <a:spcBef>
          <a:spcPct val="0"/>
        </a:spcBef>
        <a:spcAft>
          <a:spcPct val="0"/>
        </a:spcAft>
        <a:buFont typeface="AU Passata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fontAlgn="base">
        <a:lnSpc>
          <a:spcPct val="101000"/>
        </a:lnSpc>
        <a:spcBef>
          <a:spcPct val="0"/>
        </a:spcBef>
        <a:spcAft>
          <a:spcPct val="0"/>
        </a:spcAft>
        <a:buFont typeface="AU Passata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fontAlgn="base">
        <a:lnSpc>
          <a:spcPct val="97000"/>
        </a:lnSpc>
        <a:spcBef>
          <a:spcPct val="20000"/>
        </a:spcBef>
        <a:spcAft>
          <a:spcPct val="0"/>
        </a:spcAft>
        <a:buFont typeface="AU Passata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fontAlgn="base">
        <a:spcBef>
          <a:spcPct val="20000"/>
        </a:spcBef>
        <a:spcAft>
          <a:spcPct val="0"/>
        </a:spcAft>
        <a:buFont typeface="AU Passata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fontAlgn="base">
        <a:spcBef>
          <a:spcPct val="20000"/>
        </a:spcBef>
        <a:spcAft>
          <a:spcPct val="0"/>
        </a:spcAft>
        <a:buFont typeface="AU Passata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331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3600"/>
              </a:lnSpc>
              <a:buFont typeface="AU Passata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fld id="{64D0DFBE-FF4B-4510-ABEA-72B6043BFEEB}" type="datetimeFigureOut">
              <a:rPr lang="da-DK"/>
              <a:pPr>
                <a:defRPr/>
              </a:pPr>
              <a:t>20-06-2011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3600"/>
              </a:lnSpc>
              <a:buFont typeface="AU Passata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ts val="3600"/>
              </a:lnSpc>
              <a:buFont typeface="AU Passata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U Passata" pitchFamily="34" charset="0"/>
                <a:cs typeface="+mn-cs"/>
              </a:defRPr>
            </a:lvl1pPr>
          </a:lstStyle>
          <a:p>
            <a:pPr>
              <a:defRPr/>
            </a:pPr>
            <a:fld id="{04BF085F-0D2D-4E99-8DC8-5C1E5D7C0A9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@cfa.a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2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Cisgenesis</a:t>
            </a:r>
            <a:r>
              <a:rPr lang="da-DK" dirty="0" smtClean="0"/>
              <a:t> and the public opinion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646112"/>
          </a:xfrm>
        </p:spPr>
        <p:txBody>
          <a:bodyPr/>
          <a:lstStyle/>
          <a:p>
            <a:pPr>
              <a:buFont typeface="AU Passata"/>
              <a:buNone/>
            </a:pPr>
            <a:r>
              <a:rPr lang="en-GB" sz="1600" dirty="0" smtClean="0"/>
              <a:t>21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June 2011, European Parliament</a:t>
            </a:r>
          </a:p>
          <a:p>
            <a:pPr>
              <a:buFont typeface="AU Passata"/>
              <a:buNone/>
            </a:pPr>
            <a:r>
              <a:rPr lang="en-GB" sz="1600" dirty="0" smtClean="0"/>
              <a:t>Niels Mejlgaard, Aarhus University, DK, </a:t>
            </a:r>
            <a:r>
              <a:rPr lang="en-GB" sz="1600" dirty="0" smtClean="0">
                <a:hlinkClick r:id="rId3"/>
              </a:rPr>
              <a:t>nm@cfa.au.dk</a:t>
            </a:r>
            <a:endParaRPr lang="en-GB" sz="1600" dirty="0" smtClean="0"/>
          </a:p>
          <a:p>
            <a:pPr>
              <a:buFont typeface="AU Passata"/>
              <a:buNone/>
            </a:pPr>
            <a:r>
              <a:rPr lang="en-GB" sz="1600" dirty="0" smtClean="0"/>
              <a:t>George Gaskell, Sally Stares, LSE, UK</a:t>
            </a:r>
          </a:p>
          <a:p>
            <a:pPr>
              <a:buFont typeface="AU Passata"/>
              <a:buNone/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8328025" cy="609600"/>
          </a:xfrm>
        </p:spPr>
        <p:txBody>
          <a:bodyPr/>
          <a:lstStyle/>
          <a:p>
            <a:r>
              <a:rPr lang="da-DK" sz="3200" dirty="0" err="1" smtClean="0"/>
              <a:t>Index</a:t>
            </a:r>
            <a:r>
              <a:rPr lang="da-DK" sz="3200" dirty="0" smtClean="0"/>
              <a:t> of </a:t>
            </a:r>
            <a:r>
              <a:rPr lang="da-DK" sz="3200" dirty="0" err="1" smtClean="0"/>
              <a:t>optimism</a:t>
            </a:r>
            <a:r>
              <a:rPr lang="da-DK" sz="3200" dirty="0" smtClean="0"/>
              <a:t> </a:t>
            </a:r>
            <a:r>
              <a:rPr lang="da-DK" sz="3200" dirty="0" err="1" smtClean="0"/>
              <a:t>about</a:t>
            </a:r>
            <a:r>
              <a:rPr lang="da-DK" sz="3200" dirty="0" smtClean="0"/>
              <a:t> </a:t>
            </a:r>
            <a:r>
              <a:rPr lang="da-DK" sz="3200" dirty="0" err="1" smtClean="0"/>
              <a:t>technologies</a:t>
            </a:r>
            <a:endParaRPr lang="da-DK" sz="32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AACE-B51E-441A-9915-A9771DCE1066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81968" cy="463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457201" y="1447800"/>
            <a:ext cx="1981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990600"/>
            <a:ext cx="2384425" cy="4495800"/>
          </a:xfrm>
        </p:spPr>
        <p:txBody>
          <a:bodyPr/>
          <a:lstStyle/>
          <a:p>
            <a:r>
              <a:rPr lang="da-DK" sz="3200" dirty="0" smtClean="0"/>
              <a:t>Support for GM </a:t>
            </a:r>
            <a:r>
              <a:rPr lang="da-DK" sz="3200" dirty="0" err="1" smtClean="0"/>
              <a:t>food</a:t>
            </a: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>% respondents </a:t>
            </a:r>
            <a:r>
              <a:rPr lang="da-DK" sz="1800" dirty="0" err="1" smtClean="0"/>
              <a:t>who</a:t>
            </a:r>
            <a:r>
              <a:rPr lang="da-DK" sz="1800" dirty="0" smtClean="0"/>
              <a:t> </a:t>
            </a:r>
            <a:r>
              <a:rPr lang="da-DK" sz="1800" dirty="0" err="1" smtClean="0"/>
              <a:t>agree</a:t>
            </a:r>
            <a:r>
              <a:rPr lang="da-DK" sz="1800" dirty="0" smtClean="0"/>
              <a:t> </a:t>
            </a:r>
            <a:r>
              <a:rPr lang="da-DK" sz="1800" dirty="0" err="1" smtClean="0"/>
              <a:t>or</a:t>
            </a:r>
            <a:r>
              <a:rPr lang="da-DK" sz="1800" dirty="0" smtClean="0"/>
              <a:t> </a:t>
            </a:r>
            <a:r>
              <a:rPr lang="da-DK" sz="1800" dirty="0" err="1" smtClean="0"/>
              <a:t>totally</a:t>
            </a:r>
            <a:r>
              <a:rPr lang="da-DK" sz="1800" dirty="0" smtClean="0"/>
              <a:t> </a:t>
            </a:r>
            <a:r>
              <a:rPr lang="da-DK" sz="1800" dirty="0" err="1" smtClean="0"/>
              <a:t>agree</a:t>
            </a:r>
            <a:r>
              <a:rPr lang="da-DK" sz="1800" dirty="0" smtClean="0"/>
              <a:t> </a:t>
            </a:r>
            <a:r>
              <a:rPr lang="da-DK" sz="1800" dirty="0" err="1" smtClean="0"/>
              <a:t>that</a:t>
            </a:r>
            <a:r>
              <a:rPr lang="da-DK" sz="1800" dirty="0" smtClean="0"/>
              <a:t> GM </a:t>
            </a:r>
            <a:r>
              <a:rPr lang="da-DK" sz="1800" dirty="0" err="1" smtClean="0"/>
              <a:t>food</a:t>
            </a:r>
            <a:r>
              <a:rPr lang="da-DK" sz="1800" dirty="0" smtClean="0"/>
              <a:t> </a:t>
            </a:r>
            <a:r>
              <a:rPr lang="da-DK" sz="1800" dirty="0" err="1" smtClean="0"/>
              <a:t>should</a:t>
            </a:r>
            <a:r>
              <a:rPr lang="da-DK" sz="1800" dirty="0" smtClean="0"/>
              <a:t> </a:t>
            </a:r>
            <a:r>
              <a:rPr lang="da-DK" sz="1800" dirty="0" err="1" smtClean="0"/>
              <a:t>be</a:t>
            </a:r>
            <a:r>
              <a:rPr lang="da-DK" sz="1800" dirty="0" smtClean="0"/>
              <a:t> </a:t>
            </a:r>
            <a:r>
              <a:rPr lang="da-DK" sz="1800" dirty="0" err="1" smtClean="0"/>
              <a:t>encouraged</a:t>
            </a:r>
            <a:r>
              <a:rPr lang="da-DK" sz="1800" dirty="0" smtClean="0"/>
              <a:t> (</a:t>
            </a:r>
            <a:r>
              <a:rPr lang="da-DK" sz="1800" dirty="0" err="1" smtClean="0"/>
              <a:t>DKs</a:t>
            </a:r>
            <a:r>
              <a:rPr lang="da-DK" sz="1800" dirty="0" smtClean="0"/>
              <a:t> </a:t>
            </a:r>
            <a:r>
              <a:rPr lang="da-DK" sz="1800" dirty="0" err="1" smtClean="0"/>
              <a:t>excluded</a:t>
            </a:r>
            <a:r>
              <a:rPr lang="da-DK" sz="1800" dirty="0" smtClean="0"/>
              <a:t>)</a:t>
            </a:r>
            <a:br>
              <a:rPr lang="da-DK" sz="18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r>
              <a:rPr lang="da-DK" sz="1800" dirty="0" smtClean="0"/>
              <a:t/>
            </a:r>
            <a:br>
              <a:rPr lang="da-DK" sz="1800" dirty="0" smtClean="0"/>
            </a:br>
            <a:endParaRPr lang="da-DK" sz="18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AACE-B51E-441A-9915-A9771DCE1066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561" y="417916"/>
            <a:ext cx="5153489" cy="575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64F53A-A19E-4C7D-8949-D630910A1592}" type="slidenum">
              <a:rPr lang="da-DK" smtClean="0">
                <a:latin typeface="Arial" charset="0"/>
                <a:cs typeface="Arial" charset="0"/>
              </a:rPr>
              <a:pPr/>
              <a:t>4</a:t>
            </a:fld>
            <a:endParaRPr lang="da-DK" smtClean="0">
              <a:latin typeface="Arial" charset="0"/>
              <a:cs typeface="Arial" charset="0"/>
            </a:endParaRP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200400"/>
            <a:ext cx="8318500" cy="2520950"/>
          </a:xfrm>
        </p:spPr>
      </p:pic>
      <p:pic>
        <p:nvPicPr>
          <p:cNvPr id="31749" name="Picture 5" descr="Cis Apple to Apple Tre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73113"/>
            <a:ext cx="3733800" cy="2351087"/>
          </a:xfrm>
          <a:prstGeom prst="rect">
            <a:avLst/>
          </a:prstGeom>
          <a:noFill/>
        </p:spPr>
      </p:pic>
      <p:pic>
        <p:nvPicPr>
          <p:cNvPr id="31750" name="Picture 6" descr="Trans Bacteria to Apple 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62000"/>
            <a:ext cx="3581400" cy="234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Perceptions of </a:t>
            </a:r>
            <a:r>
              <a:rPr lang="da-DK" sz="3200" dirty="0" err="1" smtClean="0"/>
              <a:t>safety</a:t>
            </a:r>
            <a:r>
              <a:rPr lang="da-DK" sz="3200" dirty="0" smtClean="0"/>
              <a:t>, </a:t>
            </a:r>
            <a:r>
              <a:rPr lang="da-DK" sz="3200" dirty="0" err="1" smtClean="0"/>
              <a:t>environmental</a:t>
            </a:r>
            <a:r>
              <a:rPr lang="da-DK" sz="3200" dirty="0" smtClean="0"/>
              <a:t> </a:t>
            </a:r>
            <a:r>
              <a:rPr lang="da-DK" sz="3200" dirty="0" err="1" smtClean="0"/>
              <a:t>impacts</a:t>
            </a:r>
            <a:r>
              <a:rPr lang="da-DK" sz="3200" dirty="0" smtClean="0"/>
              <a:t>, and </a:t>
            </a:r>
            <a:r>
              <a:rPr lang="da-DK" sz="3200" dirty="0" err="1" smtClean="0"/>
              <a:t>naturalness</a:t>
            </a:r>
            <a:r>
              <a:rPr lang="da-DK" sz="3200" dirty="0" smtClean="0"/>
              <a:t>; EU27 </a:t>
            </a:r>
            <a:r>
              <a:rPr lang="da-DK" sz="1600" dirty="0" smtClean="0"/>
              <a:t>(</a:t>
            </a:r>
            <a:r>
              <a:rPr lang="da-DK" sz="1600" dirty="0" err="1" smtClean="0"/>
              <a:t>excluding</a:t>
            </a:r>
            <a:r>
              <a:rPr lang="da-DK" sz="1600" dirty="0" smtClean="0"/>
              <a:t> </a:t>
            </a:r>
            <a:r>
              <a:rPr lang="da-DK" sz="1600" dirty="0" err="1" smtClean="0"/>
              <a:t>DKs</a:t>
            </a:r>
            <a:r>
              <a:rPr lang="da-DK" sz="1600" dirty="0" smtClean="0"/>
              <a:t>)</a:t>
            </a:r>
            <a:endParaRPr lang="da-DK" sz="1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AACE-B51E-441A-9915-A9771DCE1066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3124200"/>
            <a:ext cx="8524875" cy="247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diasnummer 3"/>
          <p:cNvSpPr txBox="1">
            <a:spLocks noGrp="1"/>
          </p:cNvSpPr>
          <p:nvPr/>
        </p:nvSpPr>
        <p:spPr bwMode="auto">
          <a:xfrm>
            <a:off x="6643688" y="642937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2000"/>
              </a:lnSpc>
            </a:pPr>
            <a:fld id="{F1E056A1-5CED-466B-ADB9-71B2418C0C52}" type="slidenum">
              <a:rPr lang="da-DK" sz="1000">
                <a:solidFill>
                  <a:schemeClr val="bg2"/>
                </a:solidFill>
                <a:latin typeface="Arial" charset="0"/>
              </a:rPr>
              <a:pPr algn="r">
                <a:lnSpc>
                  <a:spcPct val="102000"/>
                </a:lnSpc>
              </a:pPr>
              <a:t>6</a:t>
            </a:fld>
            <a:endParaRPr lang="da-DK" sz="10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467100" y="26708100"/>
          <a:ext cx="9810750" cy="6096000"/>
        </p:xfrm>
        <a:graphic>
          <a:graphicData uri="http://schemas.openxmlformats.org/presentationml/2006/ole">
            <p:oleObj spid="_x0000_s40964" name="Chart" r:id="rId3" imgW="9810821" imgH="5943519" progId="Excel.Sheet.8">
              <p:embed/>
            </p:oleObj>
          </a:graphicData>
        </a:graphic>
      </p:graphicFrame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4248150" y="29146500"/>
            <a:ext cx="86487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0" y="661988"/>
          <a:ext cx="9144000" cy="5534025"/>
        </p:xfrm>
        <a:graphic>
          <a:graphicData uri="http://schemas.openxmlformats.org/presentationml/2006/ole">
            <p:oleObj spid="_x0000_s40966" name="Chart" r:id="rId4" imgW="9810821" imgH="5943519" progId="Excel.Sheet.8">
              <p:embed/>
            </p:oleObj>
          </a:graphicData>
        </a:graphic>
      </p:graphicFrame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4400550" y="29298900"/>
            <a:ext cx="86487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552950" y="29451300"/>
            <a:ext cx="86487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" name="Lige forbindelse 8"/>
          <p:cNvCxnSpPr/>
          <p:nvPr/>
        </p:nvCxnSpPr>
        <p:spPr bwMode="auto">
          <a:xfrm>
            <a:off x="685800" y="2895600"/>
            <a:ext cx="8136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421688" cy="949325"/>
          </a:xfrm>
        </p:spPr>
        <p:txBody>
          <a:bodyPr/>
          <a:lstStyle/>
          <a:p>
            <a:r>
              <a:rPr lang="da-DK" dirty="0" err="1" smtClean="0"/>
              <a:t>Conclusion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8775" y="2286000"/>
            <a:ext cx="8421688" cy="3887788"/>
          </a:xfrm>
        </p:spPr>
        <p:txBody>
          <a:bodyPr/>
          <a:lstStyle/>
          <a:p>
            <a:r>
              <a:rPr lang="da-DK" sz="2000" dirty="0" err="1" smtClean="0"/>
              <a:t>Since</a:t>
            </a:r>
            <a:r>
              <a:rPr lang="da-DK" sz="2000" dirty="0" smtClean="0"/>
              <a:t> the mid-1990s, </a:t>
            </a:r>
            <a:r>
              <a:rPr lang="da-DK" sz="2000" dirty="0" err="1" smtClean="0"/>
              <a:t>optimism</a:t>
            </a:r>
            <a:r>
              <a:rPr lang="da-DK" sz="2000" dirty="0" smtClean="0"/>
              <a:t> </a:t>
            </a:r>
            <a:r>
              <a:rPr lang="da-DK" sz="2000" dirty="0" err="1" smtClean="0"/>
              <a:t>about</a:t>
            </a:r>
            <a:r>
              <a:rPr lang="da-DK" sz="2000" dirty="0" smtClean="0"/>
              <a:t> a </a:t>
            </a:r>
            <a:r>
              <a:rPr lang="da-DK" sz="2000" dirty="0" err="1" smtClean="0"/>
              <a:t>variety</a:t>
            </a:r>
            <a:r>
              <a:rPr lang="da-DK" sz="2000" dirty="0" smtClean="0"/>
              <a:t> of </a:t>
            </a:r>
            <a:r>
              <a:rPr lang="da-DK" sz="2000" dirty="0" err="1" smtClean="0"/>
              <a:t>biotechnological</a:t>
            </a:r>
            <a:r>
              <a:rPr lang="da-DK" sz="2000" dirty="0" smtClean="0"/>
              <a:t> </a:t>
            </a:r>
            <a:r>
              <a:rPr lang="da-DK" sz="2000" dirty="0" err="1" smtClean="0"/>
              <a:t>applications</a:t>
            </a:r>
            <a:r>
              <a:rPr lang="da-DK" sz="2000" dirty="0" smtClean="0"/>
              <a:t> has </a:t>
            </a:r>
            <a:r>
              <a:rPr lang="da-DK" sz="2000" dirty="0" err="1" smtClean="0"/>
              <a:t>increased</a:t>
            </a:r>
            <a:r>
              <a:rPr lang="da-DK" sz="2000" dirty="0" smtClean="0"/>
              <a:t> </a:t>
            </a:r>
            <a:r>
              <a:rPr lang="da-DK" sz="2000" dirty="0" err="1" smtClean="0"/>
              <a:t>along</a:t>
            </a:r>
            <a:r>
              <a:rPr lang="da-DK" sz="2000" dirty="0" smtClean="0"/>
              <a:t> </a:t>
            </a:r>
            <a:r>
              <a:rPr lang="da-DK" sz="2000" dirty="0" err="1" smtClean="0"/>
              <a:t>with</a:t>
            </a:r>
            <a:r>
              <a:rPr lang="da-DK" sz="2000" dirty="0" smtClean="0"/>
              <a:t> public trust in regulators and </a:t>
            </a:r>
            <a:r>
              <a:rPr lang="da-DK" sz="2000" dirty="0" err="1" smtClean="0"/>
              <a:t>industry</a:t>
            </a:r>
            <a:r>
              <a:rPr lang="da-DK" sz="2000" dirty="0" smtClean="0"/>
              <a:t>. </a:t>
            </a:r>
            <a:r>
              <a:rPr lang="da-DK" sz="2000" dirty="0" err="1" smtClean="0"/>
              <a:t>However</a:t>
            </a:r>
            <a:r>
              <a:rPr lang="da-DK" sz="2000" dirty="0" smtClean="0"/>
              <a:t>, GM </a:t>
            </a:r>
            <a:r>
              <a:rPr lang="da-DK" sz="2000" dirty="0" err="1" smtClean="0"/>
              <a:t>food</a:t>
            </a:r>
            <a:r>
              <a:rPr lang="da-DK" sz="2000" dirty="0" smtClean="0"/>
              <a:t> has </a:t>
            </a:r>
            <a:r>
              <a:rPr lang="da-DK" sz="2000" dirty="0" err="1" smtClean="0"/>
              <a:t>remained</a:t>
            </a:r>
            <a:r>
              <a:rPr lang="da-DK" sz="2000" dirty="0" smtClean="0"/>
              <a:t> </a:t>
            </a:r>
            <a:r>
              <a:rPr lang="da-DK" sz="2000" dirty="0" err="1" smtClean="0"/>
              <a:t>controversial</a:t>
            </a:r>
            <a:r>
              <a:rPr lang="da-DK" sz="2000" dirty="0" smtClean="0"/>
              <a:t> and support has </a:t>
            </a:r>
            <a:r>
              <a:rPr lang="da-DK" sz="2000" dirty="0" err="1" smtClean="0"/>
              <a:t>declined</a:t>
            </a:r>
            <a:r>
              <a:rPr lang="da-DK" sz="2000" dirty="0" smtClean="0"/>
              <a:t>.</a:t>
            </a:r>
          </a:p>
          <a:p>
            <a:endParaRPr lang="da-DK" sz="2000" dirty="0" smtClean="0"/>
          </a:p>
          <a:p>
            <a:r>
              <a:rPr lang="da-DK" sz="2000" dirty="0" smtClean="0"/>
              <a:t>The </a:t>
            </a:r>
            <a:r>
              <a:rPr lang="da-DK" sz="2000" dirty="0" err="1" smtClean="0"/>
              <a:t>perceived</a:t>
            </a:r>
            <a:r>
              <a:rPr lang="da-DK" sz="2000" dirty="0" smtClean="0"/>
              <a:t> absence of public </a:t>
            </a:r>
            <a:r>
              <a:rPr lang="da-DK" sz="2000" dirty="0" err="1" smtClean="0"/>
              <a:t>benefits</a:t>
            </a:r>
            <a:r>
              <a:rPr lang="da-DK" sz="2000" dirty="0" smtClean="0"/>
              <a:t> and </a:t>
            </a:r>
            <a:r>
              <a:rPr lang="da-DK" sz="2000" dirty="0" err="1" smtClean="0"/>
              <a:t>imagined</a:t>
            </a:r>
            <a:r>
              <a:rPr lang="da-DK" sz="2000" dirty="0" smtClean="0"/>
              <a:t> </a:t>
            </a:r>
            <a:r>
              <a:rPr lang="da-DK" sz="2000" dirty="0" err="1" smtClean="0"/>
              <a:t>threat</a:t>
            </a:r>
            <a:r>
              <a:rPr lang="da-DK" sz="2000" dirty="0" smtClean="0"/>
              <a:t> to </a:t>
            </a:r>
            <a:r>
              <a:rPr lang="da-DK" sz="2000" dirty="0" err="1" smtClean="0"/>
              <a:t>nature’s</a:t>
            </a:r>
            <a:r>
              <a:rPr lang="da-DK" sz="2000" dirty="0" smtClean="0"/>
              <a:t> </a:t>
            </a:r>
            <a:r>
              <a:rPr lang="da-DK" sz="2000" dirty="0" err="1" smtClean="0"/>
              <a:t>integrity</a:t>
            </a:r>
            <a:r>
              <a:rPr lang="da-DK" sz="2000" dirty="0" smtClean="0"/>
              <a:t> has </a:t>
            </a:r>
            <a:r>
              <a:rPr lang="da-DK" sz="2000" dirty="0" err="1" smtClean="0"/>
              <a:t>been</a:t>
            </a:r>
            <a:r>
              <a:rPr lang="da-DK" sz="2000" dirty="0" smtClean="0"/>
              <a:t> the </a:t>
            </a:r>
            <a:r>
              <a:rPr lang="da-DK" sz="2000" dirty="0" err="1" smtClean="0"/>
              <a:t>Achilles</a:t>
            </a:r>
            <a:r>
              <a:rPr lang="da-DK" sz="2000" dirty="0" smtClean="0"/>
              <a:t>’ </a:t>
            </a:r>
            <a:r>
              <a:rPr lang="da-DK" sz="2000" dirty="0" err="1" smtClean="0"/>
              <a:t>heel</a:t>
            </a:r>
            <a:r>
              <a:rPr lang="da-DK" sz="2000" dirty="0" smtClean="0"/>
              <a:t> of public </a:t>
            </a:r>
            <a:r>
              <a:rPr lang="da-DK" sz="2000" dirty="0" err="1" smtClean="0"/>
              <a:t>disapproval</a:t>
            </a:r>
            <a:r>
              <a:rPr lang="da-DK" sz="2000" dirty="0" smtClean="0"/>
              <a:t> of </a:t>
            </a:r>
            <a:r>
              <a:rPr lang="da-DK" sz="2000" dirty="0" err="1" smtClean="0"/>
              <a:t>current</a:t>
            </a:r>
            <a:r>
              <a:rPr lang="da-DK" sz="2000" dirty="0" smtClean="0"/>
              <a:t> GM </a:t>
            </a:r>
            <a:r>
              <a:rPr lang="da-DK" sz="2000" dirty="0" err="1" smtClean="0"/>
              <a:t>crops</a:t>
            </a:r>
            <a:r>
              <a:rPr lang="da-DK" sz="2000" dirty="0" smtClean="0"/>
              <a:t>.</a:t>
            </a:r>
          </a:p>
          <a:p>
            <a:endParaRPr lang="da-DK" sz="2000" dirty="0" smtClean="0"/>
          </a:p>
          <a:p>
            <a:r>
              <a:rPr lang="da-DK" sz="2000" dirty="0" err="1" smtClean="0"/>
              <a:t>Cisgenesis</a:t>
            </a:r>
            <a:r>
              <a:rPr lang="da-DK" sz="2000" dirty="0" smtClean="0"/>
              <a:t> </a:t>
            </a:r>
            <a:r>
              <a:rPr lang="da-DK" sz="2000" dirty="0" err="1" smtClean="0"/>
              <a:t>can</a:t>
            </a:r>
            <a:r>
              <a:rPr lang="da-DK" sz="2000" dirty="0" smtClean="0"/>
              <a:t> </a:t>
            </a:r>
            <a:r>
              <a:rPr lang="da-DK" sz="2000" dirty="0" err="1" smtClean="0"/>
              <a:t>be</a:t>
            </a:r>
            <a:r>
              <a:rPr lang="da-DK" sz="2000" dirty="0" smtClean="0"/>
              <a:t> </a:t>
            </a:r>
            <a:r>
              <a:rPr lang="da-DK" sz="2000" dirty="0" err="1" smtClean="0"/>
              <a:t>seen</a:t>
            </a:r>
            <a:r>
              <a:rPr lang="da-DK" sz="2000" dirty="0" smtClean="0"/>
              <a:t> as a ’</a:t>
            </a:r>
            <a:r>
              <a:rPr lang="da-DK" sz="2000" dirty="0" err="1" smtClean="0"/>
              <a:t>technolite</a:t>
            </a:r>
            <a:r>
              <a:rPr lang="da-DK" sz="2000" dirty="0" smtClean="0"/>
              <a:t>’ </a:t>
            </a:r>
            <a:r>
              <a:rPr lang="da-DK" sz="2000" dirty="0" err="1" smtClean="0"/>
              <a:t>route</a:t>
            </a:r>
            <a:r>
              <a:rPr lang="da-DK" sz="2000" dirty="0" smtClean="0"/>
              <a:t> to </a:t>
            </a:r>
            <a:r>
              <a:rPr lang="da-DK" sz="2000" dirty="0" err="1" smtClean="0"/>
              <a:t>achieving</a:t>
            </a:r>
            <a:r>
              <a:rPr lang="da-DK" sz="2000" dirty="0" smtClean="0"/>
              <a:t> </a:t>
            </a:r>
            <a:r>
              <a:rPr lang="da-DK" sz="2000" dirty="0" err="1" smtClean="0"/>
              <a:t>advantages</a:t>
            </a:r>
            <a:r>
              <a:rPr lang="da-DK" sz="2000" dirty="0" smtClean="0"/>
              <a:t> </a:t>
            </a:r>
            <a:r>
              <a:rPr lang="da-DK" sz="2000" dirty="0" err="1" smtClean="0"/>
              <a:t>similar</a:t>
            </a:r>
            <a:r>
              <a:rPr lang="da-DK" sz="2000" dirty="0" smtClean="0"/>
              <a:t> to </a:t>
            </a:r>
            <a:r>
              <a:rPr lang="da-DK" sz="2000" dirty="0" err="1" smtClean="0"/>
              <a:t>those</a:t>
            </a:r>
            <a:r>
              <a:rPr lang="da-DK" sz="2000" dirty="0" smtClean="0"/>
              <a:t> of </a:t>
            </a:r>
            <a:r>
              <a:rPr lang="da-DK" sz="2000" dirty="0" err="1" smtClean="0"/>
              <a:t>current</a:t>
            </a:r>
            <a:r>
              <a:rPr lang="da-DK" sz="2000" dirty="0" smtClean="0"/>
              <a:t> GM </a:t>
            </a:r>
            <a:r>
              <a:rPr lang="da-DK" sz="2000" dirty="0" err="1" smtClean="0"/>
              <a:t>crops</a:t>
            </a:r>
            <a:r>
              <a:rPr lang="da-DK" sz="2000" dirty="0" smtClean="0"/>
              <a:t>. </a:t>
            </a:r>
            <a:r>
              <a:rPr lang="da-DK" sz="2000" dirty="0" err="1" smtClean="0"/>
              <a:t>Cisgenesis</a:t>
            </a:r>
            <a:r>
              <a:rPr lang="da-DK" sz="2000" dirty="0" smtClean="0"/>
              <a:t> is </a:t>
            </a:r>
            <a:r>
              <a:rPr lang="da-DK" sz="2000" dirty="0" err="1" smtClean="0"/>
              <a:t>perceived</a:t>
            </a:r>
            <a:r>
              <a:rPr lang="da-DK" sz="2000" dirty="0" smtClean="0"/>
              <a:t> as </a:t>
            </a:r>
            <a:r>
              <a:rPr lang="da-DK" sz="2000" dirty="0" err="1" smtClean="0"/>
              <a:t>less</a:t>
            </a:r>
            <a:r>
              <a:rPr lang="da-DK" sz="2000" dirty="0" smtClean="0"/>
              <a:t> </a:t>
            </a:r>
            <a:r>
              <a:rPr lang="da-DK" sz="2000" dirty="0" err="1" smtClean="0"/>
              <a:t>unnatural</a:t>
            </a:r>
            <a:r>
              <a:rPr lang="da-DK" sz="2000" dirty="0" smtClean="0"/>
              <a:t>, </a:t>
            </a:r>
            <a:r>
              <a:rPr lang="da-DK" sz="2000" dirty="0" err="1" smtClean="0"/>
              <a:t>less</a:t>
            </a:r>
            <a:r>
              <a:rPr lang="da-DK" sz="2000" dirty="0" smtClean="0"/>
              <a:t> </a:t>
            </a:r>
            <a:r>
              <a:rPr lang="da-DK" sz="2000" dirty="0" err="1" smtClean="0"/>
              <a:t>worrying</a:t>
            </a:r>
            <a:r>
              <a:rPr lang="da-DK" sz="2000" dirty="0" smtClean="0"/>
              <a:t> and </a:t>
            </a:r>
            <a:r>
              <a:rPr lang="da-DK" sz="2000" dirty="0" err="1" smtClean="0"/>
              <a:t>less</a:t>
            </a:r>
            <a:r>
              <a:rPr lang="da-DK" sz="2000" dirty="0" smtClean="0"/>
              <a:t> </a:t>
            </a:r>
            <a:r>
              <a:rPr lang="da-DK" sz="2000" dirty="0" err="1" smtClean="0"/>
              <a:t>harmful</a:t>
            </a:r>
            <a:r>
              <a:rPr lang="da-DK" sz="2000" dirty="0" smtClean="0"/>
              <a:t> to the </a:t>
            </a:r>
            <a:r>
              <a:rPr lang="da-DK" sz="2000" dirty="0" err="1" smtClean="0"/>
              <a:t>environemt</a:t>
            </a:r>
            <a:r>
              <a:rPr lang="da-DK" sz="2000" dirty="0" smtClean="0"/>
              <a:t>, and as </a:t>
            </a:r>
            <a:r>
              <a:rPr lang="da-DK" sz="2000" dirty="0" err="1" smtClean="0"/>
              <a:t>such</a:t>
            </a:r>
            <a:r>
              <a:rPr lang="da-DK" sz="2000" dirty="0" smtClean="0"/>
              <a:t> more acceptable, by a factor of </a:t>
            </a:r>
            <a:r>
              <a:rPr lang="da-DK" sz="2000" dirty="0" err="1" smtClean="0"/>
              <a:t>two</a:t>
            </a:r>
            <a:r>
              <a:rPr lang="da-DK" sz="2000" dirty="0" smtClean="0"/>
              <a:t>.</a:t>
            </a:r>
            <a:endParaRPr lang="da-DK" sz="2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76AACE-B51E-441A-9915-A9771DCE1066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Pladsholder til diasnummer 3"/>
          <p:cNvSpPr txBox="1">
            <a:spLocks noGrp="1"/>
          </p:cNvSpPr>
          <p:nvPr/>
        </p:nvSpPr>
        <p:spPr bwMode="auto">
          <a:xfrm>
            <a:off x="6643688" y="642937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2000"/>
              </a:lnSpc>
            </a:pPr>
            <a:fld id="{2C385E53-16A5-444D-B8F3-245794C48F53}" type="slidenum">
              <a:rPr lang="da-DK" sz="1000">
                <a:solidFill>
                  <a:schemeClr val="bg2"/>
                </a:solidFill>
                <a:latin typeface="Arial" charset="0"/>
              </a:rPr>
              <a:pPr algn="r">
                <a:lnSpc>
                  <a:spcPct val="102000"/>
                </a:lnSpc>
              </a:pPr>
              <a:t>8</a:t>
            </a:fld>
            <a:endParaRPr lang="da-DK" sz="10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 l="690" t="488" r="690" b="488"/>
          <a:stretch>
            <a:fillRect/>
          </a:stretch>
        </p:blipFill>
        <p:spPr bwMode="auto">
          <a:xfrm>
            <a:off x="4804028" y="457200"/>
            <a:ext cx="3924047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4" name="Titel 1"/>
          <p:cNvSpPr>
            <a:spLocks/>
          </p:cNvSpPr>
          <p:nvPr/>
        </p:nvSpPr>
        <p:spPr bwMode="auto">
          <a:xfrm>
            <a:off x="358775" y="1600200"/>
            <a:ext cx="37560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83000"/>
              </a:lnSpc>
            </a:pPr>
            <a:r>
              <a:rPr lang="da-DK" sz="2000" dirty="0">
                <a:solidFill>
                  <a:schemeClr val="bg2"/>
                </a:solidFill>
                <a:latin typeface="Arial" charset="0"/>
              </a:rPr>
              <a:t>The Eurobarometer 73.1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on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the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life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sciences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and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biotechnology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is part of the research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project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</a:t>
            </a:r>
            <a:endParaRPr lang="da-DK" sz="2000" dirty="0" smtClean="0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83000"/>
              </a:lnSpc>
            </a:pPr>
            <a:r>
              <a:rPr lang="da-DK" sz="2000" i="1" dirty="0" smtClean="0">
                <a:solidFill>
                  <a:schemeClr val="bg2"/>
                </a:solidFill>
                <a:latin typeface="Arial" charset="0"/>
              </a:rPr>
              <a:t>Sensitive </a:t>
            </a:r>
            <a:r>
              <a:rPr lang="da-DK" sz="2000" i="1" dirty="0">
                <a:solidFill>
                  <a:schemeClr val="bg2"/>
                </a:solidFill>
                <a:latin typeface="Arial" charset="0"/>
              </a:rPr>
              <a:t>Technologies and European Public </a:t>
            </a:r>
            <a:r>
              <a:rPr lang="da-DK" sz="2000" i="1" dirty="0" err="1">
                <a:solidFill>
                  <a:schemeClr val="bg2"/>
                </a:solidFill>
                <a:latin typeface="Arial" charset="0"/>
              </a:rPr>
              <a:t>Ethics</a:t>
            </a:r>
            <a:r>
              <a:rPr lang="da-DK" sz="2000" i="1" dirty="0">
                <a:solidFill>
                  <a:schemeClr val="bg2"/>
                </a:solidFill>
                <a:latin typeface="Arial" charset="0"/>
              </a:rPr>
              <a:t> (STEPE)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,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funded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by the Science in Society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programme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of the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EC’s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Seventh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Framework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Programme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for research and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technological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a-DK" sz="2000" dirty="0" err="1">
                <a:solidFill>
                  <a:schemeClr val="bg2"/>
                </a:solidFill>
                <a:latin typeface="Arial" charset="0"/>
              </a:rPr>
              <a:t>development</a:t>
            </a:r>
            <a:r>
              <a:rPr lang="da-DK" sz="2000" dirty="0">
                <a:solidFill>
                  <a:schemeClr val="bg2"/>
                </a:solidFill>
                <a:latin typeface="Arial" charset="0"/>
              </a:rPr>
              <a:t>.</a:t>
            </a:r>
            <a:br>
              <a:rPr lang="da-DK" sz="2000" dirty="0">
                <a:solidFill>
                  <a:schemeClr val="bg2"/>
                </a:solidFill>
                <a:latin typeface="Arial" charset="0"/>
              </a:rPr>
            </a:br>
            <a:endParaRPr lang="da-DK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A AU nyt design UK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CFA AU nyt design UK</Template>
  <TotalTime>2868</TotalTime>
  <Words>213</Words>
  <Application>Microsoft Office PowerPoint</Application>
  <PresentationFormat>Skærmshow (4:3)</PresentationFormat>
  <Paragraphs>23</Paragraphs>
  <Slides>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8</vt:i4>
      </vt:variant>
    </vt:vector>
  </HeadingPairs>
  <TitlesOfParts>
    <vt:vector size="11" baseType="lpstr">
      <vt:lpstr>CFA AU nyt design UK</vt:lpstr>
      <vt:lpstr>Brugerdefineret design</vt:lpstr>
      <vt:lpstr>Chart</vt:lpstr>
      <vt:lpstr>Cisgenesis and the public opinion</vt:lpstr>
      <vt:lpstr>Index of optimism about technologies</vt:lpstr>
      <vt:lpstr>Support for GM food  % respondents who agree or totally agree that GM food should be encouraged (DKs excluded)         </vt:lpstr>
      <vt:lpstr>Dias nummer 4</vt:lpstr>
      <vt:lpstr>Perceptions of safety, environmental impacts, and naturalness; EU27 (excluding DKs)</vt:lpstr>
      <vt:lpstr>Dias nummer 6</vt:lpstr>
      <vt:lpstr>Conclusion</vt:lpstr>
      <vt:lpstr>Dias nummer 8</vt:lpstr>
    </vt:vector>
  </TitlesOfParts>
  <Company>CFA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creator>nm</dc:creator>
  <cp:lastModifiedBy>Niels Mejlgaard</cp:lastModifiedBy>
  <cp:revision>219</cp:revision>
  <dcterms:created xsi:type="dcterms:W3CDTF">2010-09-14T09:01:36Z</dcterms:created>
  <dcterms:modified xsi:type="dcterms:W3CDTF">2011-06-20T14:39:55Z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